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12192000" cy="6858000"/>
  <p:defaultTextStyle>
    <a:defPPr>
      <a:defRPr lang="ru-RU"/>
    </a:defPPr>
    <a:lvl1pPr marL="0" algn="l" defTabSz="913982">
      <a:defRPr sz="1800">
        <a:solidFill>
          <a:schemeClr val="tx1"/>
        </a:solidFill>
        <a:latin typeface="+mn-lt"/>
        <a:ea typeface="+mn-ea"/>
        <a:cs typeface="+mn-cs"/>
      </a:defRPr>
    </a:lvl1pPr>
    <a:lvl2pPr marL="456991" algn="l" defTabSz="913982">
      <a:defRPr sz="1800">
        <a:solidFill>
          <a:schemeClr val="tx1"/>
        </a:solidFill>
        <a:latin typeface="+mn-lt"/>
        <a:ea typeface="+mn-ea"/>
        <a:cs typeface="+mn-cs"/>
      </a:defRPr>
    </a:lvl2pPr>
    <a:lvl3pPr marL="913982" algn="l" defTabSz="913982">
      <a:defRPr sz="1800">
        <a:solidFill>
          <a:schemeClr val="tx1"/>
        </a:solidFill>
        <a:latin typeface="+mn-lt"/>
        <a:ea typeface="+mn-ea"/>
        <a:cs typeface="+mn-cs"/>
      </a:defRPr>
    </a:lvl3pPr>
    <a:lvl4pPr marL="1370973" algn="l" defTabSz="913982">
      <a:defRPr sz="1800">
        <a:solidFill>
          <a:schemeClr val="tx1"/>
        </a:solidFill>
        <a:latin typeface="+mn-lt"/>
        <a:ea typeface="+mn-ea"/>
        <a:cs typeface="+mn-cs"/>
      </a:defRPr>
    </a:lvl4pPr>
    <a:lvl5pPr marL="1827964" algn="l" defTabSz="913982">
      <a:defRPr sz="1800">
        <a:solidFill>
          <a:schemeClr val="tx1"/>
        </a:solidFill>
        <a:latin typeface="+mn-lt"/>
        <a:ea typeface="+mn-ea"/>
        <a:cs typeface="+mn-cs"/>
      </a:defRPr>
    </a:lvl5pPr>
    <a:lvl6pPr marL="2284955" algn="l" defTabSz="913982">
      <a:defRPr sz="1800">
        <a:solidFill>
          <a:schemeClr val="tx1"/>
        </a:solidFill>
        <a:latin typeface="+mn-lt"/>
        <a:ea typeface="+mn-ea"/>
        <a:cs typeface="+mn-cs"/>
      </a:defRPr>
    </a:lvl6pPr>
    <a:lvl7pPr marL="2741946" algn="l" defTabSz="913982">
      <a:defRPr sz="1800">
        <a:solidFill>
          <a:schemeClr val="tx1"/>
        </a:solidFill>
        <a:latin typeface="+mn-lt"/>
        <a:ea typeface="+mn-ea"/>
        <a:cs typeface="+mn-cs"/>
      </a:defRPr>
    </a:lvl7pPr>
    <a:lvl8pPr marL="3198937" algn="l" defTabSz="913982">
      <a:defRPr sz="1800">
        <a:solidFill>
          <a:schemeClr val="tx1"/>
        </a:solidFill>
        <a:latin typeface="+mn-lt"/>
        <a:ea typeface="+mn-ea"/>
        <a:cs typeface="+mn-cs"/>
      </a:defRPr>
    </a:lvl8pPr>
    <a:lvl9pPr marL="3655929" algn="l" defTabSz="913982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  <a:fill>
          <a:solidFill>
            <a:schemeClr val="accent2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8" d="100"/>
          <a:sy n="118" d="100"/>
        </p:scale>
        <p:origin x="-276" y="-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 bwMode="auto">
          <a:xfrm>
            <a:off x="0" y="0"/>
            <a:ext cx="12192000" cy="10525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 bwMode="auto">
          <a:xfrm>
            <a:off x="342253" y="2519201"/>
            <a:ext cx="49213" cy="1162212"/>
          </a:xfrm>
          <a:prstGeom prst="rect">
            <a:avLst/>
          </a:prstGeom>
          <a:solidFill>
            <a:srgbClr val="FFD10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553">
              <a:defRPr/>
            </a:pPr>
            <a:endParaRPr lang="ru-RU" sz="8250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/>
          <a:srcRect t="-6265" r="76724" b="1"/>
          <a:stretch/>
        </p:blipFill>
        <p:spPr bwMode="auto">
          <a:xfrm>
            <a:off x="334963" y="209551"/>
            <a:ext cx="614744" cy="698500"/>
          </a:xfrm>
          <a:prstGeom prst="rect">
            <a:avLst/>
          </a:prstGeom>
          <a:noFill/>
        </p:spPr>
      </p:pic>
      <p:grpSp>
        <p:nvGrpSpPr>
          <p:cNvPr id="29" name="Группа 28"/>
          <p:cNvGrpSpPr/>
          <p:nvPr userDrawn="1"/>
        </p:nvGrpSpPr>
        <p:grpSpPr bwMode="auto">
          <a:xfrm>
            <a:off x="10424753" y="2519201"/>
            <a:ext cx="1432285" cy="1162212"/>
            <a:chOff x="8163549" y="4481025"/>
            <a:chExt cx="1432285" cy="1584000"/>
          </a:xfrm>
        </p:grpSpPr>
        <p:sp>
          <p:nvSpPr>
            <p:cNvPr id="30" name="Прямоугольник 29"/>
            <p:cNvSpPr/>
            <p:nvPr userDrawn="1"/>
          </p:nvSpPr>
          <p:spPr bwMode="auto">
            <a:xfrm>
              <a:off x="8163549" y="4481025"/>
              <a:ext cx="177146" cy="158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1800">
                <a:latin typeface="Arial"/>
                <a:cs typeface="Arial"/>
              </a:endParaRPr>
            </a:p>
          </p:txBody>
        </p:sp>
        <p:sp>
          <p:nvSpPr>
            <p:cNvPr id="31" name="Прямоугольник 30"/>
            <p:cNvSpPr/>
            <p:nvPr userDrawn="1"/>
          </p:nvSpPr>
          <p:spPr bwMode="auto">
            <a:xfrm>
              <a:off x="8406841" y="4481025"/>
              <a:ext cx="18000" cy="1584000"/>
            </a:xfrm>
            <a:prstGeom prst="rect">
              <a:avLst/>
            </a:prstGeom>
            <a:solidFill>
              <a:srgbClr val="FFD105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1800">
                <a:latin typeface="Arial"/>
                <a:cs typeface="Arial"/>
              </a:endParaRPr>
            </a:p>
          </p:txBody>
        </p:sp>
        <p:sp>
          <p:nvSpPr>
            <p:cNvPr id="32" name="Прямоугольник 31"/>
            <p:cNvSpPr/>
            <p:nvPr userDrawn="1"/>
          </p:nvSpPr>
          <p:spPr bwMode="auto">
            <a:xfrm>
              <a:off x="8451830" y="4481025"/>
              <a:ext cx="90000" cy="158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1800">
                <a:latin typeface="Arial"/>
                <a:cs typeface="Arial"/>
              </a:endParaRPr>
            </a:p>
          </p:txBody>
        </p:sp>
        <p:sp>
          <p:nvSpPr>
            <p:cNvPr id="33" name="Прямоугольник 32"/>
            <p:cNvSpPr/>
            <p:nvPr userDrawn="1"/>
          </p:nvSpPr>
          <p:spPr bwMode="auto">
            <a:xfrm>
              <a:off x="8687809" y="4481025"/>
              <a:ext cx="54000" cy="1584000"/>
            </a:xfrm>
            <a:prstGeom prst="rect">
              <a:avLst/>
            </a:prstGeom>
            <a:solidFill>
              <a:srgbClr val="65BA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1800">
                <a:latin typeface="Arial"/>
                <a:cs typeface="Arial"/>
              </a:endParaRPr>
            </a:p>
          </p:txBody>
        </p:sp>
        <p:sp>
          <p:nvSpPr>
            <p:cNvPr id="34" name="Прямоугольник 33"/>
            <p:cNvSpPr/>
            <p:nvPr userDrawn="1"/>
          </p:nvSpPr>
          <p:spPr bwMode="auto">
            <a:xfrm>
              <a:off x="8816927" y="4481025"/>
              <a:ext cx="18000" cy="1584000"/>
            </a:xfrm>
            <a:prstGeom prst="rect">
              <a:avLst/>
            </a:prstGeom>
            <a:solidFill>
              <a:srgbClr val="FFD105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1800">
                <a:latin typeface="Arial"/>
                <a:cs typeface="Arial"/>
              </a:endParaRPr>
            </a:p>
          </p:txBody>
        </p:sp>
        <p:sp>
          <p:nvSpPr>
            <p:cNvPr id="35" name="Прямоугольник 34"/>
            <p:cNvSpPr/>
            <p:nvPr/>
          </p:nvSpPr>
          <p:spPr bwMode="auto">
            <a:xfrm>
              <a:off x="8867254" y="4481025"/>
              <a:ext cx="126000" cy="158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1800">
                <a:latin typeface="Arial"/>
                <a:cs typeface="Arial"/>
              </a:endParaRPr>
            </a:p>
          </p:txBody>
        </p:sp>
        <p:sp>
          <p:nvSpPr>
            <p:cNvPr id="36" name="Прямоугольник 35"/>
            <p:cNvSpPr/>
            <p:nvPr userDrawn="1"/>
          </p:nvSpPr>
          <p:spPr bwMode="auto">
            <a:xfrm>
              <a:off x="9115075" y="4481025"/>
              <a:ext cx="54000" cy="1584000"/>
            </a:xfrm>
            <a:prstGeom prst="rect">
              <a:avLst/>
            </a:prstGeom>
            <a:solidFill>
              <a:srgbClr val="FFD105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1800">
                <a:latin typeface="Arial"/>
                <a:cs typeface="Arial"/>
              </a:endParaRPr>
            </a:p>
          </p:txBody>
        </p:sp>
        <p:sp>
          <p:nvSpPr>
            <p:cNvPr id="37" name="Прямоугольник 36"/>
            <p:cNvSpPr/>
            <p:nvPr userDrawn="1"/>
          </p:nvSpPr>
          <p:spPr bwMode="auto">
            <a:xfrm>
              <a:off x="9024783" y="4481025"/>
              <a:ext cx="36000" cy="1584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1800">
                <a:latin typeface="Arial"/>
                <a:cs typeface="Arial"/>
              </a:endParaRPr>
            </a:p>
          </p:txBody>
        </p:sp>
        <p:sp>
          <p:nvSpPr>
            <p:cNvPr id="38" name="Прямоугольник 37"/>
            <p:cNvSpPr/>
            <p:nvPr userDrawn="1"/>
          </p:nvSpPr>
          <p:spPr bwMode="auto">
            <a:xfrm>
              <a:off x="9222075" y="4481025"/>
              <a:ext cx="306000" cy="158400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1800">
                <a:latin typeface="Arial"/>
                <a:cs typeface="Arial"/>
              </a:endParaRPr>
            </a:p>
          </p:txBody>
        </p:sp>
        <p:sp>
          <p:nvSpPr>
            <p:cNvPr id="39" name="Прямоугольник 38"/>
            <p:cNvSpPr/>
            <p:nvPr userDrawn="1"/>
          </p:nvSpPr>
          <p:spPr bwMode="auto">
            <a:xfrm>
              <a:off x="9559834" y="4481025"/>
              <a:ext cx="36000" cy="1584000"/>
            </a:xfrm>
            <a:prstGeom prst="rect">
              <a:avLst/>
            </a:prstGeom>
            <a:solidFill>
              <a:srgbClr val="6AA744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1800">
                <a:latin typeface="Arial"/>
                <a:cs typeface="Arial"/>
              </a:endParaRPr>
            </a:p>
          </p:txBody>
        </p:sp>
      </p:grpSp>
      <p:pic>
        <p:nvPicPr>
          <p:cNvPr id="19" name="Picture 2" descr="http://www.kgsha.ru/upload/iblock/45e/45ecace79ad4389d1a23893b87f58251.jpg"/>
          <p:cNvPicPr>
            <a:picLocks noChangeAspect="1" noChangeArrowheads="1"/>
          </p:cNvPicPr>
          <p:nvPr userDrawn="1"/>
        </p:nvPicPr>
        <p:blipFill>
          <a:blip r:embed="rId3"/>
          <a:srcRect l="-1250" t="17505" r="1250" b="34899"/>
          <a:stretch/>
        </p:blipFill>
        <p:spPr bwMode="auto">
          <a:xfrm>
            <a:off x="-152400" y="1052513"/>
            <a:ext cx="12357100" cy="4094898"/>
          </a:xfrm>
          <a:prstGeom prst="rect">
            <a:avLst/>
          </a:prstGeom>
          <a:noFill/>
        </p:spPr>
      </p:pic>
      <p:sp>
        <p:nvSpPr>
          <p:cNvPr id="3" name="Полилиния 2"/>
          <p:cNvSpPr/>
          <p:nvPr userDrawn="1"/>
        </p:nvSpPr>
        <p:spPr bwMode="auto">
          <a:xfrm>
            <a:off x="3721100" y="1074739"/>
            <a:ext cx="4055872" cy="2307137"/>
          </a:xfrm>
          <a:custGeom>
            <a:avLst/>
            <a:gdLst>
              <a:gd name="connsiteX0" fmla="*/ 952500 w 3810000"/>
              <a:gd name="connsiteY0" fmla="*/ 3594100 h 3594100"/>
              <a:gd name="connsiteX1" fmla="*/ 3632200 w 3810000"/>
              <a:gd name="connsiteY1" fmla="*/ 1219200 h 3594100"/>
              <a:gd name="connsiteX2" fmla="*/ 3810000 w 3810000"/>
              <a:gd name="connsiteY2" fmla="*/ 0 h 3594100"/>
              <a:gd name="connsiteX3" fmla="*/ 3060700 w 3810000"/>
              <a:gd name="connsiteY3" fmla="*/ 114300 h 3594100"/>
              <a:gd name="connsiteX4" fmla="*/ 0 w 3810000"/>
              <a:gd name="connsiteY4" fmla="*/ 2857500 h 3594100"/>
              <a:gd name="connsiteX5" fmla="*/ 952500 w 3810000"/>
              <a:gd name="connsiteY5" fmla="*/ 3594100 h 3594100"/>
              <a:gd name="connsiteX0" fmla="*/ 952500 w 3632200"/>
              <a:gd name="connsiteY0" fmla="*/ 3479800 h 3479800"/>
              <a:gd name="connsiteX1" fmla="*/ 3632200 w 3632200"/>
              <a:gd name="connsiteY1" fmla="*/ 1104900 h 3479800"/>
              <a:gd name="connsiteX2" fmla="*/ 2217460 w 3632200"/>
              <a:gd name="connsiteY2" fmla="*/ 1478163 h 3479800"/>
              <a:gd name="connsiteX3" fmla="*/ 3060700 w 3632200"/>
              <a:gd name="connsiteY3" fmla="*/ 0 h 3479800"/>
              <a:gd name="connsiteX4" fmla="*/ 0 w 3632200"/>
              <a:gd name="connsiteY4" fmla="*/ 2743200 h 3479800"/>
              <a:gd name="connsiteX5" fmla="*/ 952500 w 3632200"/>
              <a:gd name="connsiteY5" fmla="*/ 3479800 h 3479800"/>
              <a:gd name="connsiteX0" fmla="*/ 952500 w 3188708"/>
              <a:gd name="connsiteY0" fmla="*/ 3479800 h 3479800"/>
              <a:gd name="connsiteX1" fmla="*/ 3188708 w 3188708"/>
              <a:gd name="connsiteY1" fmla="*/ 1503016 h 3479800"/>
              <a:gd name="connsiteX2" fmla="*/ 2217460 w 3188708"/>
              <a:gd name="connsiteY2" fmla="*/ 1478163 h 3479800"/>
              <a:gd name="connsiteX3" fmla="*/ 3060700 w 3188708"/>
              <a:gd name="connsiteY3" fmla="*/ 0 h 3479800"/>
              <a:gd name="connsiteX4" fmla="*/ 0 w 3188708"/>
              <a:gd name="connsiteY4" fmla="*/ 2743200 h 3479800"/>
              <a:gd name="connsiteX5" fmla="*/ 952500 w 3188708"/>
              <a:gd name="connsiteY5" fmla="*/ 3479800 h 3479800"/>
              <a:gd name="connsiteX0" fmla="*/ 952500 w 3188708"/>
              <a:gd name="connsiteY0" fmla="*/ 2008984 h 2008984"/>
              <a:gd name="connsiteX1" fmla="*/ 3188708 w 3188708"/>
              <a:gd name="connsiteY1" fmla="*/ 32200 h 2008984"/>
              <a:gd name="connsiteX2" fmla="*/ 2217460 w 3188708"/>
              <a:gd name="connsiteY2" fmla="*/ 7347 h 2008984"/>
              <a:gd name="connsiteX3" fmla="*/ 1427843 w 3188708"/>
              <a:gd name="connsiteY3" fmla="*/ 0 h 2008984"/>
              <a:gd name="connsiteX4" fmla="*/ 0 w 3188708"/>
              <a:gd name="connsiteY4" fmla="*/ 1272384 h 2008984"/>
              <a:gd name="connsiteX5" fmla="*/ 952500 w 3188708"/>
              <a:gd name="connsiteY5" fmla="*/ 2008984 h 2008984"/>
              <a:gd name="connsiteX0" fmla="*/ 952500 w 3218946"/>
              <a:gd name="connsiteY0" fmla="*/ 2008984 h 2008984"/>
              <a:gd name="connsiteX1" fmla="*/ 3218946 w 3218946"/>
              <a:gd name="connsiteY1" fmla="*/ 21141 h 2008984"/>
              <a:gd name="connsiteX2" fmla="*/ 2217460 w 3218946"/>
              <a:gd name="connsiteY2" fmla="*/ 7347 h 2008984"/>
              <a:gd name="connsiteX3" fmla="*/ 1427843 w 3218946"/>
              <a:gd name="connsiteY3" fmla="*/ 0 h 2008984"/>
              <a:gd name="connsiteX4" fmla="*/ 0 w 3218946"/>
              <a:gd name="connsiteY4" fmla="*/ 1272384 h 2008984"/>
              <a:gd name="connsiteX5" fmla="*/ 952500 w 3218946"/>
              <a:gd name="connsiteY5" fmla="*/ 2008984 h 2008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8946" h="2008984" extrusionOk="0">
                <a:moveTo>
                  <a:pt x="952500" y="2008984"/>
                </a:moveTo>
                <a:lnTo>
                  <a:pt x="3218946" y="21141"/>
                </a:lnTo>
                <a:lnTo>
                  <a:pt x="2217460" y="7347"/>
                </a:lnTo>
                <a:lnTo>
                  <a:pt x="1427843" y="0"/>
                </a:lnTo>
                <a:lnTo>
                  <a:pt x="0" y="1272384"/>
                </a:lnTo>
                <a:lnTo>
                  <a:pt x="952500" y="2008984"/>
                </a:lnTo>
                <a:close/>
              </a:path>
            </a:pathLst>
          </a:custGeom>
          <a:gradFill>
            <a:gsLst>
              <a:gs pos="0">
                <a:srgbClr val="EDE7CF"/>
              </a:gs>
              <a:gs pos="33000">
                <a:srgbClr val="FAF3E0"/>
              </a:gs>
              <a:gs pos="72000">
                <a:srgbClr val="FAF5E1"/>
              </a:gs>
              <a:gs pos="100000">
                <a:srgbClr val="FAF1E0"/>
              </a:gs>
            </a:gsLst>
            <a:lin ang="5400000" scaled="1"/>
          </a:gradFill>
          <a:ln>
            <a:solidFill>
              <a:srgbClr val="F6EF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1" name="Рисунок 20"/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334963" y="5539272"/>
            <a:ext cx="2598737" cy="7566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Типов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334963" y="6501099"/>
            <a:ext cx="8605837" cy="1538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000">
                <a:latin typeface="Arial Narrow"/>
              </a:defRPr>
            </a:lvl1pPr>
          </a:lstStyle>
          <a:p>
            <a:pPr>
              <a:defRPr/>
            </a:pPr>
            <a:r>
              <a:rPr lang="ru-RU"/>
              <a:t>Тема презентации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9120188" y="6501099"/>
            <a:ext cx="2727006" cy="1538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000">
                <a:latin typeface="Arial Narrow"/>
              </a:defRPr>
            </a:lvl1pPr>
          </a:lstStyle>
          <a:p>
            <a:pPr>
              <a:defRPr/>
            </a:pPr>
            <a:fld id="{DAA9B757-E82C-4C61-B4AC-FDC45BBF87A6}" type="slidenum">
              <a:rPr lang="ru-RU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334963" y="260350"/>
            <a:ext cx="11522074" cy="6477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>
              <a:defRPr sz="2400" b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10361110" y="276377"/>
            <a:ext cx="1536950" cy="44752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Разделитель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344107" y="6501099"/>
            <a:ext cx="8596693" cy="1538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000">
                <a:solidFill>
                  <a:schemeClr val="bg1"/>
                </a:solidFill>
                <a:latin typeface="Arial Narrow"/>
              </a:defRPr>
            </a:lvl1pPr>
          </a:lstStyle>
          <a:p>
            <a:pPr>
              <a:defRPr/>
            </a:pPr>
            <a:r>
              <a:rPr lang="ru-RU"/>
              <a:t>Тема презентации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9120188" y="6501099"/>
            <a:ext cx="2727006" cy="1538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000">
                <a:solidFill>
                  <a:schemeClr val="bg1"/>
                </a:solidFill>
                <a:latin typeface="Arial Narrow"/>
              </a:defRPr>
            </a:lvl1pPr>
          </a:lstStyle>
          <a:p>
            <a:pPr>
              <a:defRPr/>
            </a:pPr>
            <a:fld id="{DAA9B757-E82C-4C61-B4AC-FDC45BBF87A6}" type="slidenum">
              <a:rPr lang="ru-RU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334963" y="3370263"/>
            <a:ext cx="11522074" cy="647700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>
              <a:defRPr sz="32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ru-RU"/>
              <a:t>НАЗАВНИЕ РАЗДЕЛА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Инверсия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344107" y="6501099"/>
            <a:ext cx="8596693" cy="1538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000">
                <a:solidFill>
                  <a:schemeClr val="bg1"/>
                </a:solidFill>
                <a:latin typeface="Arial Narrow"/>
              </a:defRPr>
            </a:lvl1pPr>
          </a:lstStyle>
          <a:p>
            <a:pPr>
              <a:defRPr/>
            </a:pPr>
            <a:r>
              <a:rPr lang="ru-RU"/>
              <a:t>Тема презентации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9120188" y="6501099"/>
            <a:ext cx="2727006" cy="1538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000">
                <a:solidFill>
                  <a:schemeClr val="bg1"/>
                </a:solidFill>
                <a:latin typeface="Arial Narrow"/>
              </a:defRPr>
            </a:lvl1pPr>
          </a:lstStyle>
          <a:p>
            <a:pPr>
              <a:defRPr/>
            </a:pPr>
            <a:fld id="{DAA9B757-E82C-4C61-B4AC-FDC45BBF87A6}" type="slidenum">
              <a:rPr lang="ru-RU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334963" y="260350"/>
            <a:ext cx="11522074" cy="6477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>
              <a:defRPr sz="2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ru-RU"/>
              <a:t>НАЗАВНИЕ РАЗДЕЛА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vmlDrawing" Target="../drawings/vmlDrawing1.v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oleObj" r:id="rId7" imgW="0" imgH="0" progId="TCLayout.ActiveDocument.1">
                  <p:embed/>
                </p:oleObj>
              </mc:Choice>
              <mc:Fallback>
                <p:oleObj name="oleObj" r:id="rId7" imgW="0" imgH="0" progId="TCLayout.ActiveDocument.1">
                  <p:embed/>
                  <p:pic>
                    <p:nvPicPr>
                      <p:cNvPr id="2" name=""/>
                      <p:cNvPicPr/>
                      <p:nvPr/>
                    </p:nvPicPr>
                    <p:blipFill>
                      <a:blip r:embed="rId8"/>
                      <a:stretch/>
                    </p:blipFill>
                    <p:spPr bwMode="auto">
                      <a:xfrm>
                        <a:off x="1587" y="1587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dt="0"/>
  <p:txStyles>
    <p:titleStyle>
      <a:lvl1pPr algn="l" defTabSz="914558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40" indent="-228640" algn="l" defTabSz="914558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918" indent="-228640" algn="l" defTabSz="914558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197" indent="-228640" algn="l" defTabSz="914558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477" indent="-228640" algn="l" defTabSz="914558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755" indent="-228640" algn="l" defTabSz="914558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5035" indent="-228640" algn="l" defTabSz="914558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2314" indent="-228640" algn="l" defTabSz="914558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593" indent="-228640" algn="l" defTabSz="914558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872" indent="-228640" algn="l" defTabSz="914558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558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79" algn="l" defTabSz="914558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558" algn="l" defTabSz="914558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837" algn="l" defTabSz="914558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9117" algn="l" defTabSz="914558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395" algn="l" defTabSz="914558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674" algn="l" defTabSz="914558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953" algn="l" defTabSz="914558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8233" algn="l" defTabSz="914558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AA9B757-E82C-4C61-B4AC-FDC45BBF87A6}" type="slidenum">
              <a:rPr lang="ru-RU"/>
              <a:t>1</a:t>
            </a:fld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2800"/>
              <a:t>ДОРОЖНАЯ КАРТА ДЛЯ УЧАСТНИКОВ 10-ОЙ ВОЛНЫ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34963" y="698269"/>
          <a:ext cx="11302855" cy="602672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019817"/>
                <a:gridCol w="2283038"/>
              </a:tblGrid>
              <a:tr h="352843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latin typeface="Arial"/>
                          <a:cs typeface="Arial"/>
                        </a:rPr>
                        <a:t>НАИМЕНОВАНИЕ МЕРОПРИЯТИЙ</a:t>
                      </a:r>
                    </a:p>
                  </a:txBody>
                  <a:tcPr anchor="ctr">
                    <a:lnL w="12700" algn="ctr">
                      <a:solidFill>
                        <a:schemeClr val="bg1">
                          <a:lumMod val="65000"/>
                        </a:schemeClr>
                      </a:solidFill>
                    </a:lnL>
                    <a:lnR w="12700" algn="ctr">
                      <a:solidFill>
                        <a:schemeClr val="bg1">
                          <a:lumMod val="65000"/>
                        </a:schemeClr>
                      </a:solidFill>
                    </a:lnR>
                    <a:lnB w="12700" algn="ctr">
                      <a:solidFill>
                        <a:schemeClr val="bg1">
                          <a:lumMod val="65000"/>
                        </a:schemeClr>
                      </a:solidFill>
                    </a:lnB>
                    <a:solidFill>
                      <a:srgbClr val="2B603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>
                          <a:latin typeface="Arial"/>
                          <a:cs typeface="Arial"/>
                        </a:rPr>
                        <a:t>СРОК</a:t>
                      </a:r>
                    </a:p>
                  </a:txBody>
                  <a:tcPr anchor="ctr">
                    <a:lnL w="12700" algn="ctr">
                      <a:solidFill>
                        <a:schemeClr val="bg1">
                          <a:lumMod val="65000"/>
                        </a:schemeClr>
                      </a:solidFill>
                    </a:lnL>
                    <a:lnR w="12700" algn="ctr">
                      <a:solidFill>
                        <a:schemeClr val="bg1">
                          <a:lumMod val="65000"/>
                        </a:schemeClr>
                      </a:solidFill>
                    </a:lnR>
                    <a:lnB w="12700" algn="ctr">
                      <a:solidFill>
                        <a:schemeClr val="bg1">
                          <a:lumMod val="65000"/>
                        </a:schemeClr>
                      </a:solidFill>
                    </a:lnB>
                    <a:solidFill>
                      <a:srgbClr val="2B6030"/>
                    </a:solidFill>
                  </a:tcPr>
                </a:tc>
              </a:tr>
              <a:tr h="280974">
                <a:tc gridSpan="2">
                  <a:txBody>
                    <a:bodyPr/>
                    <a:lstStyle/>
                    <a:p>
                      <a:pPr marL="0" marR="0" indent="0" algn="l" defTabSz="91437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defRPr/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10 волна «Школы фермера»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bg1">
                          <a:lumMod val="65000"/>
                        </a:schemeClr>
                      </a:solidFill>
                    </a:lnL>
                    <a:lnR w="12700" algn="ctr">
                      <a:solidFill>
                        <a:schemeClr val="bg1">
                          <a:lumMod val="65000"/>
                        </a:schemeClr>
                      </a:solidFill>
                    </a:lnR>
                    <a:lnT w="12700" algn="ctr">
                      <a:solidFill>
                        <a:schemeClr val="bg1">
                          <a:lumMod val="65000"/>
                        </a:schemeClr>
                      </a:solidFill>
                    </a:lnT>
                    <a:lnB w="12700" algn="ctr">
                      <a:solidFill>
                        <a:schemeClr val="bg1">
                          <a:lumMod val="65000"/>
                        </a:schemeClr>
                      </a:solidFill>
                    </a:lnB>
                    <a:solidFill>
                      <a:srgbClr val="A6CE3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</a:tr>
              <a:tr h="468289">
                <a:tc>
                  <a:txBody>
                    <a:bodyPr/>
                    <a:lstStyle/>
                    <a:p>
                      <a:pPr marL="0" marR="0" lvl="0" indent="0" algn="l" defTabSz="91437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1. Направление ходатайства в ГО о готовности принять участие в проекте в 2024 году в соответствии со стандартами организации процесса обучения- направлено</a:t>
                      </a:r>
                      <a:endParaRPr sz="1200" b="1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90000" anchor="ctr">
                    <a:lnL w="12700" algn="ctr">
                      <a:solidFill>
                        <a:schemeClr val="bg1">
                          <a:lumMod val="65000"/>
                        </a:schemeClr>
                      </a:solidFill>
                    </a:lnL>
                    <a:lnR w="12700" algn="ctr">
                      <a:solidFill>
                        <a:schemeClr val="bg1">
                          <a:lumMod val="65000"/>
                        </a:schemeClr>
                      </a:solidFill>
                    </a:lnR>
                    <a:lnT w="12700" algn="ctr">
                      <a:solidFill>
                        <a:schemeClr val="bg1">
                          <a:lumMod val="65000"/>
                        </a:schemeClr>
                      </a:solidFill>
                    </a:lnT>
                    <a:lnB w="12700" algn="ctr">
                      <a:solidFill>
                        <a:schemeClr val="bg1">
                          <a:lumMod val="65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14.0</a:t>
                      </a:r>
                      <a:r>
                        <a:rPr lang="en-US" sz="12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</a:t>
                      </a:r>
                      <a:r>
                        <a:rPr lang="ru-RU" sz="12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.202</a:t>
                      </a:r>
                      <a:r>
                        <a:rPr lang="en-US" sz="12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4</a:t>
                      </a:r>
                      <a:endParaRPr b="1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 anchor="ctr">
                    <a:lnL w="12700" algn="ctr">
                      <a:solidFill>
                        <a:schemeClr val="bg1">
                          <a:lumMod val="65000"/>
                        </a:schemeClr>
                      </a:solidFill>
                    </a:lnL>
                    <a:lnR w="12700" algn="ctr">
                      <a:solidFill>
                        <a:schemeClr val="bg1">
                          <a:lumMod val="65000"/>
                        </a:schemeClr>
                      </a:solidFill>
                    </a:lnR>
                    <a:lnT w="12700" algn="ctr">
                      <a:solidFill>
                        <a:schemeClr val="bg1">
                          <a:lumMod val="65000"/>
                        </a:schemeClr>
                      </a:solidFill>
                    </a:lnT>
                    <a:lnB w="12700" algn="ctr">
                      <a:solidFill>
                        <a:schemeClr val="bg1">
                          <a:lumMod val="65000"/>
                        </a:schemeClr>
                      </a:solidFill>
                    </a:lnB>
                    <a:noFill/>
                  </a:tcPr>
                </a:tc>
              </a:tr>
              <a:tr h="439068">
                <a:tc>
                  <a:txBody>
                    <a:bodyPr/>
                    <a:lstStyle/>
                    <a:p>
                      <a:pPr marL="0" marR="0" lvl="0" indent="0" algn="l" defTabSz="91437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2. Формирование перечня регионов для участия в </a:t>
                      </a:r>
                      <a:r>
                        <a:rPr lang="en-US" sz="12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10</a:t>
                      </a:r>
                      <a:r>
                        <a:rPr lang="ru-RU" sz="12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-ой волне «Школы фермера»- Астраханская область</a:t>
                      </a:r>
                      <a:endParaRPr b="1">
                        <a:solidFill>
                          <a:schemeClr val="tx1"/>
                        </a:solidFill>
                      </a:endParaRPr>
                    </a:p>
                  </a:txBody>
                  <a:tcPr marL="90000" anchor="ctr">
                    <a:lnL w="12700" algn="ctr">
                      <a:solidFill>
                        <a:schemeClr val="bg1">
                          <a:lumMod val="65000"/>
                        </a:schemeClr>
                      </a:solidFill>
                    </a:lnL>
                    <a:lnR w="12700" algn="ctr">
                      <a:solidFill>
                        <a:schemeClr val="bg1">
                          <a:lumMod val="65000"/>
                        </a:schemeClr>
                      </a:solidFill>
                    </a:lnR>
                    <a:lnT w="12700" algn="ctr">
                      <a:solidFill>
                        <a:schemeClr val="bg1">
                          <a:lumMod val="65000"/>
                        </a:schemeClr>
                      </a:solidFill>
                    </a:lnT>
                    <a:lnB w="12700" algn="ctr">
                      <a:solidFill>
                        <a:schemeClr val="bg1">
                          <a:lumMod val="65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14.0</a:t>
                      </a:r>
                      <a:r>
                        <a:rPr lang="en-US" sz="12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</a:t>
                      </a:r>
                      <a:r>
                        <a:rPr lang="ru-RU" sz="12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.202</a:t>
                      </a:r>
                      <a:r>
                        <a:rPr lang="en-US" sz="12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4</a:t>
                      </a:r>
                      <a:endParaRPr b="1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 anchor="ctr">
                    <a:lnL w="12700" algn="ctr">
                      <a:solidFill>
                        <a:schemeClr val="bg1">
                          <a:lumMod val="65000"/>
                        </a:schemeClr>
                      </a:solidFill>
                    </a:lnL>
                    <a:lnR w="12700" algn="ctr">
                      <a:solidFill>
                        <a:schemeClr val="bg1">
                          <a:lumMod val="65000"/>
                        </a:schemeClr>
                      </a:solidFill>
                    </a:lnR>
                    <a:lnT w="12700" algn="ctr">
                      <a:solidFill>
                        <a:schemeClr val="bg1">
                          <a:lumMod val="65000"/>
                        </a:schemeClr>
                      </a:solidFill>
                    </a:lnT>
                    <a:lnB w="12700" algn="ctr">
                      <a:solidFill>
                        <a:schemeClr val="bg1">
                          <a:lumMod val="65000"/>
                        </a:schemeClr>
                      </a:solidFill>
                    </a:lnB>
                    <a:noFill/>
                  </a:tcPr>
                </a:tc>
              </a:tr>
              <a:tr h="439068">
                <a:tc>
                  <a:txBody>
                    <a:bodyPr/>
                    <a:lstStyle/>
                    <a:p>
                      <a:pPr marL="0" marR="0" lvl="0" indent="0" algn="l" defTabSz="91437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3. Определение перечня учебных заведений, на базе которых будет проводиться обучение - ВолГАУ</a:t>
                      </a:r>
                      <a:endParaRPr sz="1200" b="1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90000" anchor="ctr">
                    <a:lnL w="12700" algn="ctr">
                      <a:solidFill>
                        <a:schemeClr val="bg1">
                          <a:lumMod val="65000"/>
                        </a:schemeClr>
                      </a:solidFill>
                    </a:lnL>
                    <a:lnR w="12700" algn="ctr">
                      <a:solidFill>
                        <a:schemeClr val="bg1">
                          <a:lumMod val="65000"/>
                        </a:schemeClr>
                      </a:solidFill>
                    </a:lnR>
                    <a:lnT w="12700" algn="ctr">
                      <a:solidFill>
                        <a:schemeClr val="bg1">
                          <a:lumMod val="65000"/>
                        </a:schemeClr>
                      </a:solidFill>
                    </a:lnT>
                    <a:lnB w="12700" algn="ctr">
                      <a:solidFill>
                        <a:schemeClr val="bg1">
                          <a:lumMod val="65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14.03.202</a:t>
                      </a:r>
                      <a:r>
                        <a:rPr lang="en-US" sz="12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4</a:t>
                      </a:r>
                      <a:endParaRPr b="1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 anchor="ctr">
                    <a:lnL w="12700" algn="ctr">
                      <a:solidFill>
                        <a:schemeClr val="bg1">
                          <a:lumMod val="65000"/>
                        </a:schemeClr>
                      </a:solidFill>
                    </a:lnL>
                    <a:lnR w="12700" algn="ctr">
                      <a:solidFill>
                        <a:schemeClr val="bg1">
                          <a:lumMod val="65000"/>
                        </a:schemeClr>
                      </a:solidFill>
                    </a:lnR>
                    <a:lnT w="12700" algn="ctr">
                      <a:solidFill>
                        <a:schemeClr val="bg1">
                          <a:lumMod val="65000"/>
                        </a:schemeClr>
                      </a:solidFill>
                    </a:lnT>
                    <a:lnB w="12700" algn="ctr">
                      <a:solidFill>
                        <a:schemeClr val="bg1">
                          <a:lumMod val="65000"/>
                        </a:schemeClr>
                      </a:solidFill>
                    </a:lnB>
                    <a:noFill/>
                  </a:tcPr>
                </a:tc>
              </a:tr>
              <a:tr h="439068">
                <a:tc>
                  <a:txBody>
                    <a:bodyPr/>
                    <a:lstStyle/>
                    <a:p>
                      <a:pPr marL="0" marR="0" lvl="0" indent="0" algn="l" defTabSz="91437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4. Определение специализаций каждым регионом- Овощеводство( картофелеводство) Животноводство ( КРС)</a:t>
                      </a:r>
                      <a:endParaRPr b="1">
                        <a:solidFill>
                          <a:schemeClr val="tx1"/>
                        </a:solidFill>
                      </a:endParaRPr>
                    </a:p>
                  </a:txBody>
                  <a:tcPr marL="90000" anchor="ctr">
                    <a:lnL w="12700" algn="ctr">
                      <a:solidFill>
                        <a:schemeClr val="bg1">
                          <a:lumMod val="65000"/>
                        </a:schemeClr>
                      </a:solidFill>
                    </a:lnL>
                    <a:lnR w="12700" algn="ctr">
                      <a:solidFill>
                        <a:schemeClr val="bg1">
                          <a:lumMod val="65000"/>
                        </a:schemeClr>
                      </a:solidFill>
                    </a:lnR>
                    <a:lnT w="12700" algn="ctr">
                      <a:solidFill>
                        <a:schemeClr val="bg1">
                          <a:lumMod val="65000"/>
                        </a:schemeClr>
                      </a:solidFill>
                    </a:lnT>
                    <a:lnB w="12700" algn="ctr">
                      <a:solidFill>
                        <a:schemeClr val="bg1">
                          <a:lumMod val="65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21.03.2024</a:t>
                      </a:r>
                      <a:endParaRPr b="1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 anchor="ctr">
                    <a:lnL w="12700" algn="ctr">
                      <a:solidFill>
                        <a:schemeClr val="bg1">
                          <a:lumMod val="65000"/>
                        </a:schemeClr>
                      </a:solidFill>
                    </a:lnL>
                    <a:lnR w="12700" algn="ctr">
                      <a:solidFill>
                        <a:schemeClr val="bg1">
                          <a:lumMod val="65000"/>
                        </a:schemeClr>
                      </a:solidFill>
                    </a:lnR>
                    <a:lnT w="12700" algn="ctr">
                      <a:solidFill>
                        <a:schemeClr val="bg1">
                          <a:lumMod val="65000"/>
                        </a:schemeClr>
                      </a:solidFill>
                    </a:lnT>
                    <a:lnB w="12700" algn="ctr">
                      <a:solidFill>
                        <a:schemeClr val="bg1">
                          <a:lumMod val="65000"/>
                        </a:schemeClr>
                      </a:solidFill>
                    </a:lnB>
                    <a:noFill/>
                  </a:tcPr>
                </a:tc>
              </a:tr>
              <a:tr h="468289">
                <a:tc>
                  <a:txBody>
                    <a:bodyPr/>
                    <a:lstStyle/>
                    <a:p>
                      <a:pPr marL="0" marR="0" lvl="0" indent="0" algn="l" defTabSz="91437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5. Разработка учебно-тематического плана совместно с учебным заведением и региональным МСХ </a:t>
                      </a:r>
                      <a:br>
                        <a:rPr lang="ru-RU" sz="1200" b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</a:br>
                      <a:r>
                        <a:rPr lang="ru-RU" sz="1200" b="0" i="1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(необходимо согласование с ГО)-план формирует ВолГАУ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90000" anchor="ctr">
                    <a:lnL w="12700" algn="ctr">
                      <a:solidFill>
                        <a:schemeClr val="bg1">
                          <a:lumMod val="65000"/>
                        </a:schemeClr>
                      </a:solidFill>
                    </a:lnL>
                    <a:lnR w="12700" algn="ctr">
                      <a:solidFill>
                        <a:schemeClr val="bg1">
                          <a:lumMod val="65000"/>
                        </a:schemeClr>
                      </a:solidFill>
                    </a:lnR>
                    <a:lnT w="12700" algn="ctr">
                      <a:solidFill>
                        <a:schemeClr val="bg1">
                          <a:lumMod val="65000"/>
                        </a:schemeClr>
                      </a:solidFill>
                    </a:lnT>
                    <a:lnB w="12700" algn="ctr">
                      <a:solidFill>
                        <a:schemeClr val="bg1">
                          <a:lumMod val="65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31.07.2024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 anchor="ctr">
                    <a:lnL w="12700" algn="ctr">
                      <a:solidFill>
                        <a:schemeClr val="bg1">
                          <a:lumMod val="65000"/>
                        </a:schemeClr>
                      </a:solidFill>
                    </a:lnL>
                    <a:lnR w="12700" algn="ctr">
                      <a:solidFill>
                        <a:schemeClr val="bg1">
                          <a:lumMod val="65000"/>
                        </a:schemeClr>
                      </a:solidFill>
                    </a:lnR>
                    <a:lnT w="12700" algn="ctr">
                      <a:solidFill>
                        <a:schemeClr val="bg1">
                          <a:lumMod val="65000"/>
                        </a:schemeClr>
                      </a:solidFill>
                    </a:lnT>
                    <a:lnB w="12700" algn="ctr">
                      <a:solidFill>
                        <a:schemeClr val="bg1">
                          <a:lumMod val="65000"/>
                        </a:schemeClr>
                      </a:solidFill>
                    </a:lnB>
                    <a:noFill/>
                  </a:tcPr>
                </a:tc>
              </a:tr>
              <a:tr h="468289">
                <a:tc>
                  <a:txBody>
                    <a:bodyPr/>
                    <a:lstStyle/>
                    <a:p>
                      <a:pPr marL="0" marR="0" indent="0" algn="l" defTabSz="91437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6. Формирование Положения о проведении конкурсного отбора </a:t>
                      </a:r>
                      <a:br>
                        <a:rPr lang="ru-RU" sz="1200" b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</a:br>
                      <a:r>
                        <a:rPr lang="ru-RU" sz="1200" b="0" i="1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(необходимо согласование с ГО) – формирует куратор проекта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90000" anchor="ctr">
                    <a:lnL w="12700" algn="ctr">
                      <a:solidFill>
                        <a:schemeClr val="bg1">
                          <a:lumMod val="65000"/>
                        </a:schemeClr>
                      </a:solidFill>
                    </a:lnL>
                    <a:lnR w="12700" algn="ctr">
                      <a:solidFill>
                        <a:schemeClr val="bg1">
                          <a:lumMod val="65000"/>
                        </a:schemeClr>
                      </a:solidFill>
                    </a:lnR>
                    <a:lnT w="12700" algn="ctr">
                      <a:solidFill>
                        <a:schemeClr val="bg1">
                          <a:lumMod val="65000"/>
                        </a:schemeClr>
                      </a:solidFill>
                    </a:lnT>
                    <a:lnB w="12700" algn="ctr">
                      <a:solidFill>
                        <a:schemeClr val="bg1">
                          <a:lumMod val="65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31.05.2024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 anchor="ctr">
                    <a:lnL w="12700" algn="ctr">
                      <a:solidFill>
                        <a:schemeClr val="bg1">
                          <a:lumMod val="65000"/>
                        </a:schemeClr>
                      </a:solidFill>
                    </a:lnL>
                    <a:lnR w="12700" algn="ctr">
                      <a:solidFill>
                        <a:schemeClr val="bg1">
                          <a:lumMod val="65000"/>
                        </a:schemeClr>
                      </a:solidFill>
                    </a:lnR>
                    <a:lnT w="12700" algn="ctr">
                      <a:solidFill>
                        <a:schemeClr val="bg1">
                          <a:lumMod val="65000"/>
                        </a:schemeClr>
                      </a:solidFill>
                    </a:lnT>
                    <a:lnB w="12700" algn="ctr">
                      <a:solidFill>
                        <a:schemeClr val="bg1">
                          <a:lumMod val="65000"/>
                        </a:schemeClr>
                      </a:solidFill>
                    </a:lnB>
                    <a:noFill/>
                  </a:tcPr>
                </a:tc>
              </a:tr>
              <a:tr h="468289">
                <a:tc>
                  <a:txBody>
                    <a:bodyPr/>
                    <a:lstStyle/>
                    <a:p>
                      <a:pPr marL="0" marR="0" lvl="0" indent="0" algn="l" defTabSz="107305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7. Проведение конкурса по отбору слушателей, формирование групп слушателей- 25-30 слушателей ( Юр лиц), 2 группы по 10-15 человек. – осуществляет Министерство сельского хозяйства и рыбной промышленности Астраханской области</a:t>
                      </a:r>
                      <a:endParaRPr sz="1200" b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90000" anchor="ctr">
                    <a:lnL w="12700" algn="ctr">
                      <a:solidFill>
                        <a:schemeClr val="bg1">
                          <a:lumMod val="65000"/>
                        </a:schemeClr>
                      </a:solidFill>
                    </a:lnL>
                    <a:lnR w="12700" algn="ctr">
                      <a:solidFill>
                        <a:schemeClr val="bg1">
                          <a:lumMod val="65000"/>
                        </a:schemeClr>
                      </a:solidFill>
                    </a:lnR>
                    <a:lnT w="12700" algn="ctr">
                      <a:solidFill>
                        <a:schemeClr val="bg1">
                          <a:lumMod val="65000"/>
                        </a:schemeClr>
                      </a:solidFill>
                    </a:lnT>
                    <a:lnB w="12700" algn="ctr">
                      <a:solidFill>
                        <a:schemeClr val="bg1">
                          <a:lumMod val="65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01.06.2024 – 19.07.2024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 anchor="ctr">
                    <a:lnL w="12700" algn="ctr">
                      <a:solidFill>
                        <a:schemeClr val="bg1">
                          <a:lumMod val="65000"/>
                        </a:schemeClr>
                      </a:solidFill>
                    </a:lnL>
                    <a:lnR w="12700" algn="ctr">
                      <a:solidFill>
                        <a:schemeClr val="bg1">
                          <a:lumMod val="65000"/>
                        </a:schemeClr>
                      </a:solidFill>
                    </a:lnR>
                    <a:lnT w="12700" algn="ctr">
                      <a:solidFill>
                        <a:schemeClr val="bg1">
                          <a:lumMod val="65000"/>
                        </a:schemeClr>
                      </a:solidFill>
                    </a:lnT>
                    <a:lnB w="12700" algn="ctr">
                      <a:solidFill>
                        <a:schemeClr val="bg1">
                          <a:lumMod val="65000"/>
                        </a:schemeClr>
                      </a:solidFill>
                    </a:lnB>
                    <a:noFill/>
                  </a:tcPr>
                </a:tc>
              </a:tr>
              <a:tr h="740248">
                <a:tc>
                  <a:txBody>
                    <a:bodyPr/>
                    <a:lstStyle/>
                    <a:p>
                      <a:pPr marL="0" marR="0" lvl="0" indent="0" algn="l" defTabSz="91437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8. Определение списка </a:t>
                      </a:r>
                      <a:r>
                        <a:rPr lang="ru-RU" sz="1200" b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крупных компаний для участия в проекте (проведения практических занятий) - 2 компании на каждую специализацию- определяет</a:t>
                      </a:r>
                      <a:r>
                        <a:rPr lang="ru-RU" sz="1200" b="0" i="0" u="none" strike="noStrike" cap="none" spc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Министерство сельского хозяйства и рыбной промышленности Астраханской области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37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defRPr/>
                      </a:pPr>
                      <a:endParaRPr sz="1400" b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90000" anchor="ctr">
                    <a:lnL w="12700" algn="ctr">
                      <a:solidFill>
                        <a:schemeClr val="bg1">
                          <a:lumMod val="65000"/>
                        </a:schemeClr>
                      </a:solidFill>
                    </a:lnL>
                    <a:lnR w="12700" algn="ctr">
                      <a:solidFill>
                        <a:schemeClr val="bg1">
                          <a:lumMod val="65000"/>
                        </a:schemeClr>
                      </a:solidFill>
                    </a:lnR>
                    <a:lnT w="12700" algn="ctr">
                      <a:solidFill>
                        <a:schemeClr val="bg1">
                          <a:lumMod val="65000"/>
                        </a:schemeClr>
                      </a:solidFill>
                    </a:lnT>
                    <a:lnB w="12700" algn="ctr">
                      <a:solidFill>
                        <a:schemeClr val="bg1">
                          <a:lumMod val="65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До 17.06.2024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 anchor="ctr">
                    <a:lnL w="12700" algn="ctr">
                      <a:solidFill>
                        <a:schemeClr val="bg1">
                          <a:lumMod val="65000"/>
                        </a:schemeClr>
                      </a:solidFill>
                    </a:lnL>
                    <a:lnR w="12700" algn="ctr">
                      <a:solidFill>
                        <a:schemeClr val="bg1">
                          <a:lumMod val="65000"/>
                        </a:schemeClr>
                      </a:solidFill>
                    </a:lnR>
                    <a:lnT w="12700" algn="ctr">
                      <a:solidFill>
                        <a:schemeClr val="bg1">
                          <a:lumMod val="65000"/>
                        </a:schemeClr>
                      </a:solidFill>
                    </a:lnT>
                    <a:lnB w="12700" algn="ctr">
                      <a:solidFill>
                        <a:schemeClr val="bg1">
                          <a:lumMod val="65000"/>
                        </a:schemeClr>
                      </a:solidFill>
                    </a:lnB>
                    <a:noFill/>
                  </a:tcPr>
                </a:tc>
              </a:tr>
              <a:tr h="341746">
                <a:tc>
                  <a:txBody>
                    <a:bodyPr/>
                    <a:lstStyle/>
                    <a:p>
                      <a:pPr marL="0" indent="0">
                        <a:buNone/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9. Создание личного кабинета слушателя на Свое.Фермерство – оформляет сам слушатель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90000" anchor="ctr">
                    <a:lnL w="12700" algn="ctr">
                      <a:solidFill>
                        <a:schemeClr val="bg1">
                          <a:lumMod val="65000"/>
                        </a:schemeClr>
                      </a:solidFill>
                    </a:lnL>
                    <a:lnR w="12700" algn="ctr">
                      <a:solidFill>
                        <a:schemeClr val="bg1">
                          <a:lumMod val="65000"/>
                        </a:schemeClr>
                      </a:solidFill>
                    </a:lnR>
                    <a:lnT w="12700" algn="ctr">
                      <a:solidFill>
                        <a:schemeClr val="bg1">
                          <a:lumMod val="65000"/>
                        </a:schemeClr>
                      </a:solidFill>
                    </a:lnT>
                    <a:lnB w="12700" algn="ctr">
                      <a:solidFill>
                        <a:schemeClr val="bg1">
                          <a:lumMod val="65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22.07-01.08.2024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 anchor="ctr">
                    <a:lnL w="12700" algn="ctr">
                      <a:solidFill>
                        <a:schemeClr val="bg1">
                          <a:lumMod val="65000"/>
                        </a:schemeClr>
                      </a:solidFill>
                    </a:lnL>
                    <a:lnR w="12700" algn="ctr">
                      <a:solidFill>
                        <a:schemeClr val="bg1">
                          <a:lumMod val="65000"/>
                        </a:schemeClr>
                      </a:solidFill>
                    </a:lnR>
                    <a:lnT w="12700" algn="ctr">
                      <a:solidFill>
                        <a:schemeClr val="bg1">
                          <a:lumMod val="65000"/>
                        </a:schemeClr>
                      </a:solidFill>
                    </a:lnT>
                    <a:lnB w="12700" algn="ctr">
                      <a:solidFill>
                        <a:schemeClr val="bg1">
                          <a:lumMod val="65000"/>
                        </a:schemeClr>
                      </a:solidFill>
                    </a:lnB>
                    <a:noFill/>
                  </a:tcPr>
                </a:tc>
              </a:tr>
              <a:tr h="346827">
                <a:tc>
                  <a:txBody>
                    <a:bodyPr/>
                    <a:lstStyle/>
                    <a:p>
                      <a:pPr marL="0" indent="0">
                        <a:buNone/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10. Интеграция с ВУЗом в части создания личного кабинета слушателя,  доступ к материалам и пр.- оформляет ВолГАУ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90000" anchor="ctr">
                    <a:lnL w="12700" algn="ctr">
                      <a:solidFill>
                        <a:schemeClr val="bg1">
                          <a:lumMod val="65000"/>
                        </a:schemeClr>
                      </a:solidFill>
                    </a:lnL>
                    <a:lnR w="12700" algn="ctr">
                      <a:solidFill>
                        <a:schemeClr val="bg1">
                          <a:lumMod val="65000"/>
                        </a:schemeClr>
                      </a:solidFill>
                    </a:lnR>
                    <a:lnT w="12700" algn="ctr">
                      <a:solidFill>
                        <a:schemeClr val="bg1">
                          <a:lumMod val="65000"/>
                        </a:schemeClr>
                      </a:solidFill>
                    </a:lnT>
                    <a:lnB w="12700" algn="ctr">
                      <a:solidFill>
                        <a:schemeClr val="bg1">
                          <a:lumMod val="65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01.08-30.08.2024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 anchor="ctr">
                    <a:lnL w="12700" algn="ctr">
                      <a:solidFill>
                        <a:schemeClr val="bg1">
                          <a:lumMod val="65000"/>
                        </a:schemeClr>
                      </a:solidFill>
                    </a:lnL>
                    <a:lnR w="12700" algn="ctr">
                      <a:solidFill>
                        <a:schemeClr val="bg1">
                          <a:lumMod val="65000"/>
                        </a:schemeClr>
                      </a:solidFill>
                    </a:lnR>
                    <a:lnT w="12700" algn="ctr">
                      <a:solidFill>
                        <a:schemeClr val="bg1">
                          <a:lumMod val="65000"/>
                        </a:schemeClr>
                      </a:solidFill>
                    </a:lnT>
                    <a:lnB w="12700" algn="ctr">
                      <a:solidFill>
                        <a:schemeClr val="bg1">
                          <a:lumMod val="65000"/>
                        </a:schemeClr>
                      </a:solidFill>
                    </a:lnB>
                    <a:noFill/>
                  </a:tcPr>
                </a:tc>
              </a:tr>
              <a:tr h="773729">
                <a:tc>
                  <a:txBody>
                    <a:bodyPr/>
                    <a:lstStyle/>
                    <a:p>
                      <a:pPr marL="0" marR="0" lvl="0" indent="0" algn="l" defTabSz="91437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11. Запуск 10 волны обучения «Школы фермера»- торжественно, с приглашением прессы</a:t>
                      </a:r>
                      <a:endParaRPr sz="1200" b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  <a:p>
                      <a:pPr marL="0" marR="0" lvl="0" indent="0" algn="l" defTabSz="91437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defRPr/>
                      </a:pPr>
                      <a:endParaRPr sz="1200" b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90000" anchor="ctr">
                    <a:lnL w="12700" algn="ctr">
                      <a:solidFill>
                        <a:schemeClr val="bg1">
                          <a:lumMod val="65000"/>
                        </a:schemeClr>
                      </a:solidFill>
                    </a:lnL>
                    <a:lnR w="12700" algn="ctr">
                      <a:solidFill>
                        <a:schemeClr val="bg1">
                          <a:lumMod val="65000"/>
                        </a:schemeClr>
                      </a:solidFill>
                    </a:lnR>
                    <a:lnT w="12700" algn="ctr">
                      <a:solidFill>
                        <a:schemeClr val="bg1">
                          <a:lumMod val="65000"/>
                        </a:schemeClr>
                      </a:solidFill>
                    </a:lnT>
                    <a:lnB w="12700" algn="ctr">
                      <a:solidFill>
                        <a:schemeClr val="bg1">
                          <a:lumMod val="65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 Сентябрь 2024 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 anchor="ctr">
                    <a:lnL w="12700" algn="ctr">
                      <a:solidFill>
                        <a:schemeClr val="bg1">
                          <a:lumMod val="65000"/>
                        </a:schemeClr>
                      </a:solidFill>
                    </a:lnL>
                    <a:lnR w="12700" algn="ctr">
                      <a:solidFill>
                        <a:schemeClr val="bg1">
                          <a:lumMod val="65000"/>
                        </a:schemeClr>
                      </a:solidFill>
                    </a:lnR>
                    <a:lnT w="12700" algn="ctr">
                      <a:solidFill>
                        <a:schemeClr val="bg1">
                          <a:lumMod val="65000"/>
                        </a:schemeClr>
                      </a:solidFill>
                    </a:lnT>
                    <a:lnB w="12700" algn="ctr">
                      <a:solidFill>
                        <a:schemeClr val="bg1">
                          <a:lumMod val="65000"/>
                        </a:schemeClr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theme/theme1.xml><?xml version="1.0" encoding="utf-8"?>
<a:theme xmlns:a="http://schemas.openxmlformats.org/drawingml/2006/main" name="Специальное оформление">
  <a:themeElements>
    <a:clrScheme name="Другая 2">
      <a:dk1>
        <a:srgbClr val="333333"/>
      </a:dk1>
      <a:lt1>
        <a:srgbClr val="FFFFFF"/>
      </a:lt1>
      <a:dk2>
        <a:srgbClr val="333333"/>
      </a:dk2>
      <a:lt2>
        <a:srgbClr val="FFFFFF"/>
      </a:lt2>
      <a:accent1>
        <a:srgbClr val="2B6030"/>
      </a:accent1>
      <a:accent2>
        <a:srgbClr val="6AA744"/>
      </a:accent2>
      <a:accent3>
        <a:srgbClr val="FFCB05"/>
      </a:accent3>
      <a:accent4>
        <a:srgbClr val="A17711"/>
      </a:accent4>
      <a:accent5>
        <a:srgbClr val="A6CE39"/>
      </a:accent5>
      <a:accent6>
        <a:srgbClr val="65CCFF"/>
      </a:accent6>
      <a:hlink>
        <a:srgbClr val="00AAFF"/>
      </a:hlink>
      <a:folHlink>
        <a:srgbClr val="99DDFF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238</Words>
  <Application>Microsoft Office PowerPoint</Application>
  <DocSecurity>0</DocSecurity>
  <PresentationFormat>Произвольный</PresentationFormat>
  <Paragraphs>27</Paragraphs>
  <Slides>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Специальное оформление</vt:lpstr>
      <vt:lpstr>oleObj</vt:lpstr>
      <vt:lpstr>ДОРОЖНАЯ КАРТА ДЛЯ УЧАСТНИКОВ 10-ОЙ ВОЛНЫ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Чисторосов Николай Дмитриевич</dc:creator>
  <cp:lastModifiedBy>Стоцкая Татьяна Анатольевна</cp:lastModifiedBy>
  <cp:revision>990</cp:revision>
  <dcterms:created xsi:type="dcterms:W3CDTF">2020-10-21T06:35:27Z</dcterms:created>
  <dcterms:modified xsi:type="dcterms:W3CDTF">2024-05-28T07:15:44Z</dcterms:modified>
  <dc:identifier/>
  <dc:language/>
  <cp:version/>
</cp:coreProperties>
</file>